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17"/>
  </p:notesMasterIdLst>
  <p:sldIdLst>
    <p:sldId id="256" r:id="rId3"/>
    <p:sldId id="257" r:id="rId4"/>
    <p:sldId id="258" r:id="rId5"/>
    <p:sldId id="276" r:id="rId6"/>
    <p:sldId id="275" r:id="rId7"/>
    <p:sldId id="273" r:id="rId8"/>
    <p:sldId id="259" r:id="rId9"/>
    <p:sldId id="260" r:id="rId10"/>
    <p:sldId id="261" r:id="rId11"/>
    <p:sldId id="262" r:id="rId12"/>
    <p:sldId id="264" r:id="rId13"/>
    <p:sldId id="277" r:id="rId14"/>
    <p:sldId id="278" r:id="rId15"/>
    <p:sldId id="270"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1945" autoAdjust="0"/>
  </p:normalViewPr>
  <p:slideViewPr>
    <p:cSldViewPr snapToGrid="0">
      <p:cViewPr varScale="1">
        <p:scale>
          <a:sx n="82" d="100"/>
          <a:sy n="82" d="100"/>
        </p:scale>
        <p:origin x="1474"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0785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2681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dirty="0"/>
              <a:t>*explain gesture control</a:t>
            </a:r>
            <a:endParaRPr dirty="0"/>
          </a:p>
        </p:txBody>
      </p:sp>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171450" lvl="0" indent="-171450" rtl="0">
              <a:spcBef>
                <a:spcPts val="0"/>
              </a:spcBef>
              <a:buFont typeface="Arial" panose="020B0604020202020204" pitchFamily="34" charset="0"/>
              <a:buChar char="•"/>
            </a:pPr>
            <a:r>
              <a:rPr lang="en-US" sz="1100" b="0" i="0" kern="1200" dirty="0">
                <a:solidFill>
                  <a:schemeClr val="tx1"/>
                </a:solidFill>
                <a:effectLst/>
                <a:latin typeface="+mn-lt"/>
                <a:ea typeface="+mn-ea"/>
                <a:cs typeface="+mn-cs"/>
              </a:rPr>
              <a:t>The Arduino Nano is a small, complete, and breadboard-friendly board based microcontroller</a:t>
            </a:r>
          </a:p>
          <a:p>
            <a:pPr marL="171450" lvl="0" indent="-171450" rtl="0">
              <a:spcBef>
                <a:spcPts val="0"/>
              </a:spcBef>
              <a:buFont typeface="Arial" panose="020B0604020202020204" pitchFamily="34" charset="0"/>
              <a:buChar char="•"/>
            </a:pPr>
            <a:r>
              <a:rPr lang="en-US" sz="1100" b="0" i="0" kern="1200" dirty="0">
                <a:solidFill>
                  <a:schemeClr val="tx1"/>
                </a:solidFill>
                <a:effectLst/>
                <a:latin typeface="+mn-lt"/>
                <a:ea typeface="+mn-ea"/>
                <a:cs typeface="+mn-cs"/>
              </a:rPr>
              <a:t>Nano has two extra analog pins</a:t>
            </a:r>
          </a:p>
          <a:p>
            <a:pPr marL="171450" lvl="0" indent="-171450" rtl="0">
              <a:spcBef>
                <a:spcPts val="0"/>
              </a:spcBef>
              <a:buFont typeface="Arial" panose="020B0604020202020204" pitchFamily="34" charset="0"/>
              <a:buChar char="•"/>
            </a:pPr>
            <a:r>
              <a:rPr lang="en-US" sz="1100" b="0" i="0" kern="1200" dirty="0">
                <a:solidFill>
                  <a:schemeClr val="tx1"/>
                </a:solidFill>
                <a:effectLst/>
                <a:latin typeface="+mn-lt"/>
                <a:ea typeface="+mn-ea"/>
                <a:cs typeface="+mn-cs"/>
              </a:rPr>
              <a:t>Good replacement for </a:t>
            </a:r>
            <a:r>
              <a:rPr lang="en-US" sz="1100" b="0" i="0" kern="1200" dirty="0" err="1">
                <a:solidFill>
                  <a:schemeClr val="tx1"/>
                </a:solidFill>
                <a:effectLst/>
                <a:latin typeface="+mn-lt"/>
                <a:ea typeface="+mn-ea"/>
                <a:cs typeface="+mn-cs"/>
              </a:rPr>
              <a:t>uno</a:t>
            </a:r>
            <a:r>
              <a:rPr lang="en-US" sz="1100" b="0" i="0" kern="1200" dirty="0">
                <a:solidFill>
                  <a:schemeClr val="tx1"/>
                </a:solidFill>
                <a:effectLst/>
                <a:latin typeface="+mn-lt"/>
                <a:ea typeface="+mn-ea"/>
                <a:cs typeface="+mn-cs"/>
              </a:rPr>
              <a:t> as it is breadboard friendly</a:t>
            </a:r>
          </a:p>
          <a:p>
            <a:pPr marL="171450" lvl="0" indent="-171450" rtl="0">
              <a:spcBef>
                <a:spcPts val="0"/>
              </a:spcBef>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lvl="0" indent="-171450" rtl="0">
              <a:spcBef>
                <a:spcPts val="0"/>
              </a:spcBef>
              <a:buFont typeface="Arial" panose="020B0604020202020204" pitchFamily="34" charset="0"/>
              <a:buChar char="•"/>
            </a:pPr>
            <a:endParaRPr dirty="0"/>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0" i="0" kern="1200" dirty="0">
                <a:solidFill>
                  <a:schemeClr val="tx1"/>
                </a:solidFill>
                <a:effectLst/>
                <a:latin typeface="+mn-lt"/>
                <a:ea typeface="+mn-ea"/>
                <a:cs typeface="+mn-cs"/>
              </a:rPr>
              <a:t>*The HC-06 acts as a serial port through which you can send and receive data. </a:t>
            </a:r>
          </a:p>
          <a:p>
            <a:pPr lvl="0" rtl="0">
              <a:spcBef>
                <a:spcPts val="0"/>
              </a:spcBef>
              <a:buNone/>
            </a:pPr>
            <a:r>
              <a:rPr lang="en-US" sz="1100" b="0" i="0" kern="1200" dirty="0">
                <a:solidFill>
                  <a:schemeClr val="tx1"/>
                </a:solidFill>
                <a:effectLst/>
                <a:latin typeface="+mn-lt"/>
                <a:ea typeface="+mn-ea"/>
                <a:cs typeface="+mn-cs"/>
              </a:rPr>
              <a:t>*So using a serial terminal or a Bluetooth customized application on your computer or phone, you can control and monitor your project.</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dirty="0"/>
              <a:t>*</a:t>
            </a:r>
            <a:r>
              <a:rPr lang="en-US" sz="1100" b="0" i="0" kern="1200" dirty="0">
                <a:solidFill>
                  <a:schemeClr val="tx1"/>
                </a:solidFill>
                <a:effectLst/>
                <a:latin typeface="+mn-lt"/>
                <a:ea typeface="+mn-ea"/>
                <a:cs typeface="+mn-cs"/>
              </a:rPr>
              <a:t>HC06 functions only as slave to a microcontroller</a:t>
            </a:r>
          </a:p>
          <a:p>
            <a:pPr lvl="0" rtl="0">
              <a:spcBef>
                <a:spcPts val="0"/>
              </a:spcBef>
              <a:buNone/>
            </a:pPr>
            <a:endParaRPr dirty="0"/>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3865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8800" dirty="0"/>
              <a:t>*</a:t>
            </a:r>
            <a:r>
              <a:rPr lang="pt-BR" sz="1100" b="0" i="0" kern="1200" dirty="0">
                <a:solidFill>
                  <a:schemeClr val="tx1"/>
                </a:solidFill>
                <a:effectLst/>
                <a:latin typeface="+mn-lt"/>
                <a:ea typeface="+mn-ea"/>
                <a:cs typeface="+mn-cs"/>
              </a:rPr>
              <a:t>L298N Dual H-Bridge Motor Controller module</a:t>
            </a:r>
          </a:p>
          <a:p>
            <a:pPr lvl="0" rtl="0">
              <a:spcBef>
                <a:spcPts val="0"/>
              </a:spcBef>
              <a:buNone/>
            </a:pPr>
            <a:r>
              <a:rPr lang="en-US" sz="8800" dirty="0"/>
              <a:t>*</a:t>
            </a:r>
            <a:r>
              <a:rPr lang="en-US" sz="1100" b="0" i="0" kern="1200" dirty="0">
                <a:solidFill>
                  <a:schemeClr val="tx1"/>
                </a:solidFill>
                <a:effectLst/>
                <a:latin typeface="+mn-lt"/>
                <a:ea typeface="+mn-ea"/>
                <a:cs typeface="+mn-cs"/>
              </a:rPr>
              <a:t>H-Bridge's are typically used in controlling motors speed and direction, but can be used for other projects such as driving the brightness of certain lighting projects such as high powered LED arrays.</a:t>
            </a:r>
          </a:p>
          <a:p>
            <a:pPr lvl="0" rtl="0">
              <a:spcBef>
                <a:spcPts val="0"/>
              </a:spcBef>
              <a:buNone/>
            </a:pPr>
            <a:r>
              <a:rPr lang="en-US" sz="8800" dirty="0"/>
              <a:t>*</a:t>
            </a:r>
            <a:r>
              <a:rPr lang="en-US" sz="1100" b="0" i="0" kern="1200" dirty="0">
                <a:solidFill>
                  <a:schemeClr val="tx1"/>
                </a:solidFill>
                <a:effectLst/>
                <a:latin typeface="+mn-lt"/>
                <a:ea typeface="+mn-ea"/>
                <a:cs typeface="+mn-cs"/>
              </a:rPr>
              <a:t>An H-Bridge is a circuit that can drive a current in either polarity and be controlled by *Pulse Width Modulation (PWM)</a:t>
            </a:r>
          </a:p>
          <a:p>
            <a:pPr lvl="0" rtl="0">
              <a:spcBef>
                <a:spcPts val="0"/>
              </a:spcBef>
              <a:buNone/>
            </a:pPr>
            <a:r>
              <a:rPr lang="en-US" sz="1100" b="0" i="0" kern="1200" dirty="0">
                <a:solidFill>
                  <a:schemeClr val="tx1"/>
                </a:solidFill>
                <a:effectLst/>
                <a:latin typeface="+mn-lt"/>
                <a:ea typeface="+mn-ea"/>
                <a:cs typeface="+mn-cs"/>
              </a:rPr>
              <a:t>*Pulse Width Modulation is a means in controlling the duration of an electronic pulse</a:t>
            </a:r>
          </a:p>
          <a:p>
            <a:pPr lvl="0" rtl="0">
              <a:spcBef>
                <a:spcPts val="0"/>
              </a:spcBef>
              <a:buNone/>
            </a:pPr>
            <a:r>
              <a:rPr lang="en-US" sz="1100" b="0" i="0" kern="1200" dirty="0">
                <a:solidFill>
                  <a:schemeClr val="tx1"/>
                </a:solidFill>
                <a:effectLst/>
                <a:latin typeface="+mn-lt"/>
                <a:ea typeface="+mn-ea"/>
                <a:cs typeface="+mn-cs"/>
              </a:rPr>
              <a:t>*Motors are rated at certain voltages and can be damaged if the voltage is applied to heavily or if it is dropped quickly to slow the motor down.</a:t>
            </a:r>
          </a:p>
          <a:p>
            <a:pPr lvl="0" rtl="0">
              <a:spcBef>
                <a:spcPts val="0"/>
              </a:spcBef>
              <a:buNone/>
            </a:pPr>
            <a:r>
              <a:rPr lang="en-US" sz="1100" b="0" i="0" kern="1200" dirty="0">
                <a:solidFill>
                  <a:schemeClr val="tx1"/>
                </a:solidFill>
                <a:effectLst/>
                <a:latin typeface="+mn-lt"/>
                <a:ea typeface="+mn-ea"/>
                <a:cs typeface="+mn-cs"/>
              </a:rPr>
              <a:t>* The longer the pulses the faster the wheel will turn, the shorter the pulses, the slower the water wheel will turn.</a:t>
            </a:r>
            <a:endParaRPr lang="en-US" sz="8800" dirty="0"/>
          </a:p>
          <a:p>
            <a:pPr lvl="0" rtl="0">
              <a:spcBef>
                <a:spcPts val="0"/>
              </a:spcBef>
              <a:buNone/>
            </a:pPr>
            <a:r>
              <a:rPr lang="en-US" sz="8800" dirty="0"/>
              <a:t>*why a motor driver</a:t>
            </a:r>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8231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fontAlgn="t">
              <a:buNone/>
            </a:pPr>
            <a:r>
              <a:rPr lang="en-US" sz="1100" b="0" i="0" kern="1200" dirty="0">
                <a:solidFill>
                  <a:schemeClr val="tx1"/>
                </a:solidFill>
                <a:effectLst/>
                <a:latin typeface="+mn-lt"/>
                <a:ea typeface="+mn-ea"/>
                <a:cs typeface="+mn-cs"/>
              </a:rPr>
              <a:t>*A </a:t>
            </a:r>
            <a:r>
              <a:rPr lang="en-US" sz="1100" b="1" i="0" kern="1200" dirty="0">
                <a:solidFill>
                  <a:schemeClr val="tx1"/>
                </a:solidFill>
                <a:effectLst/>
                <a:latin typeface="+mn-lt"/>
                <a:ea typeface="+mn-ea"/>
                <a:cs typeface="+mn-cs"/>
              </a:rPr>
              <a:t>gear motor</a:t>
            </a:r>
            <a:r>
              <a:rPr lang="en-US" sz="1100" b="0" i="0" kern="1200" dirty="0">
                <a:solidFill>
                  <a:schemeClr val="tx1"/>
                </a:solidFill>
                <a:effectLst/>
                <a:latin typeface="+mn-lt"/>
                <a:ea typeface="+mn-ea"/>
                <a:cs typeface="+mn-cs"/>
              </a:rPr>
              <a:t> is a specific type of electrical motor that is designed to produce high torque while maintaining a low horsepower, or low speed, motor output. </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sz="1100" b="0" i="0" kern="1200" dirty="0">
                <a:solidFill>
                  <a:schemeClr val="tx1"/>
                </a:solidFill>
                <a:effectLst/>
                <a:latin typeface="+mn-lt"/>
                <a:ea typeface="+mn-ea"/>
                <a:cs typeface="+mn-cs"/>
              </a:rPr>
              <a:t>*They do so Gear motors are primarily used to reduce speed in a series of gears, which in turn creates more torque.</a:t>
            </a:r>
          </a:p>
          <a:p>
            <a:pPr lvl="0" rtl="0">
              <a:spcBef>
                <a:spcPts val="0"/>
              </a:spcBef>
              <a:buNone/>
            </a:pPr>
            <a:r>
              <a:rPr lang="en-US" dirty="0"/>
              <a:t>*u</a:t>
            </a:r>
            <a:r>
              <a:rPr lang="en-US" sz="1100" b="0" i="0" kern="1200" dirty="0">
                <a:solidFill>
                  <a:schemeClr val="tx1"/>
                </a:solidFill>
                <a:effectLst/>
                <a:latin typeface="+mn-lt"/>
                <a:ea typeface="+mn-ea"/>
                <a:cs typeface="+mn-cs"/>
              </a:rPr>
              <a:t>sed in devices such as can openers, garage door openers, washing machine time control knobs and even electric alarm clocks. </a:t>
            </a:r>
          </a:p>
          <a:p>
            <a:pPr lvl="0" rtl="0">
              <a:spcBef>
                <a:spcPts val="0"/>
              </a:spcBef>
              <a:buNone/>
            </a:pPr>
            <a:r>
              <a:rPr lang="en-US" dirty="0"/>
              <a:t>*difference between normal motors and geared</a:t>
            </a:r>
          </a:p>
          <a:p>
            <a:pPr lvl="0" rtl="0">
              <a:spcBef>
                <a:spcPts val="0"/>
              </a:spcBef>
              <a:buNone/>
            </a:pPr>
            <a:endParaRPr dirty="0"/>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8138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1597819"/>
            <a:ext cx="7772400" cy="11025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8" name="Shape 58"/>
          <p:cNvSpPr txBox="1">
            <a:spLocks noGrp="1"/>
          </p:cNvSpPr>
          <p:nvPr>
            <p:ph type="subTitle" idx="1"/>
          </p:nvPr>
        </p:nvSpPr>
        <p:spPr>
          <a:xfrm>
            <a:off x="1371600" y="2914650"/>
            <a:ext cx="6400800" cy="1314300"/>
          </a:xfrm>
          <a:prstGeom prst="rect">
            <a:avLst/>
          </a:prstGeom>
          <a:noFill/>
          <a:ln>
            <a:noFill/>
          </a:ln>
        </p:spPr>
        <p:txBody>
          <a:bodyPr wrap="square"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64" name="Shape 64"/>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722313" y="3305176"/>
            <a:ext cx="7772400" cy="1021500"/>
          </a:xfrm>
          <a:prstGeom prst="rect">
            <a:avLst/>
          </a:prstGeom>
          <a:noFill/>
          <a:ln>
            <a:noFill/>
          </a:ln>
        </p:spPr>
        <p:txBody>
          <a:bodyPr wrap="square"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0" name="Shape 70"/>
          <p:cNvSpPr txBox="1">
            <a:spLocks noGrp="1"/>
          </p:cNvSpPr>
          <p:nvPr>
            <p:ph type="body" idx="1"/>
          </p:nvPr>
        </p:nvSpPr>
        <p:spPr>
          <a:xfrm>
            <a:off x="722313" y="2180035"/>
            <a:ext cx="7772400" cy="1125000"/>
          </a:xfrm>
          <a:prstGeom prst="rect">
            <a:avLst/>
          </a:prstGeom>
          <a:noFill/>
          <a:ln>
            <a:noFill/>
          </a:ln>
        </p:spPr>
        <p:txBody>
          <a:bodyPr wrap="square"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6" name="Shape 76"/>
          <p:cNvSpPr txBox="1">
            <a:spLocks noGrp="1"/>
          </p:cNvSpPr>
          <p:nvPr>
            <p:ph type="body" idx="1"/>
          </p:nvPr>
        </p:nvSpPr>
        <p:spPr>
          <a:xfrm>
            <a:off x="457200" y="900113"/>
            <a:ext cx="4038600" cy="25455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body" idx="2"/>
          </p:nvPr>
        </p:nvSpPr>
        <p:spPr>
          <a:xfrm>
            <a:off x="4648200" y="900113"/>
            <a:ext cx="4038600" cy="25455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83" name="Shape 83"/>
          <p:cNvSpPr txBox="1">
            <a:spLocks noGrp="1"/>
          </p:cNvSpPr>
          <p:nvPr>
            <p:ph type="body" idx="1"/>
          </p:nvPr>
        </p:nvSpPr>
        <p:spPr>
          <a:xfrm>
            <a:off x="457200" y="1151335"/>
            <a:ext cx="4040100" cy="479700"/>
          </a:xfrm>
          <a:prstGeom prst="rect">
            <a:avLst/>
          </a:prstGeom>
          <a:noFill/>
          <a:ln>
            <a:noFill/>
          </a:ln>
        </p:spPr>
        <p:txBody>
          <a:bodyPr wrap="square"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body" idx="2"/>
          </p:nvPr>
        </p:nvSpPr>
        <p:spPr>
          <a:xfrm>
            <a:off x="457200" y="1631156"/>
            <a:ext cx="4040100" cy="2963400"/>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body" idx="3"/>
          </p:nvPr>
        </p:nvSpPr>
        <p:spPr>
          <a:xfrm>
            <a:off x="4645026" y="1151335"/>
            <a:ext cx="4041900" cy="479700"/>
          </a:xfrm>
          <a:prstGeom prst="rect">
            <a:avLst/>
          </a:prstGeom>
          <a:noFill/>
          <a:ln>
            <a:noFill/>
          </a:ln>
        </p:spPr>
        <p:txBody>
          <a:bodyPr wrap="square"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body" idx="4"/>
          </p:nvPr>
        </p:nvSpPr>
        <p:spPr>
          <a:xfrm>
            <a:off x="4645026" y="1631156"/>
            <a:ext cx="4041900" cy="2963400"/>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2" name="Shape 92"/>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5"/>
        <p:cNvGrpSpPr/>
        <p:nvPr/>
      </p:nvGrpSpPr>
      <p:grpSpPr>
        <a:xfrm>
          <a:off x="0" y="0"/>
          <a:ext cx="0" cy="0"/>
          <a:chOff x="0" y="0"/>
          <a:chExt cx="0" cy="0"/>
        </a:xfrm>
      </p:grpSpPr>
      <p:sp>
        <p:nvSpPr>
          <p:cNvPr id="96" name="Shape 96"/>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1" y="204787"/>
            <a:ext cx="3008400" cy="871500"/>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1" name="Shape 101"/>
          <p:cNvSpPr txBox="1">
            <a:spLocks noGrp="1"/>
          </p:cNvSpPr>
          <p:nvPr>
            <p:ph type="body" idx="1"/>
          </p:nvPr>
        </p:nvSpPr>
        <p:spPr>
          <a:xfrm>
            <a:off x="3575050" y="204788"/>
            <a:ext cx="5111700" cy="43899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2" name="Shape 102"/>
          <p:cNvSpPr txBox="1">
            <a:spLocks noGrp="1"/>
          </p:cNvSpPr>
          <p:nvPr>
            <p:ph type="body" idx="2"/>
          </p:nvPr>
        </p:nvSpPr>
        <p:spPr>
          <a:xfrm>
            <a:off x="457201" y="1076326"/>
            <a:ext cx="3008400" cy="3518400"/>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792288" y="3600450"/>
            <a:ext cx="5486400" cy="425100"/>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8" name="Shape 108"/>
          <p:cNvSpPr>
            <a:spLocks noGrp="1"/>
          </p:cNvSpPr>
          <p:nvPr>
            <p:ph type="pic" idx="2"/>
          </p:nvPr>
        </p:nvSpPr>
        <p:spPr>
          <a:xfrm>
            <a:off x="1792288" y="459581"/>
            <a:ext cx="5486400" cy="30861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body" idx="1"/>
          </p:nvPr>
        </p:nvSpPr>
        <p:spPr>
          <a:xfrm>
            <a:off x="1792288" y="4025503"/>
            <a:ext cx="5486400" cy="603600"/>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5" name="Shape 115"/>
          <p:cNvSpPr txBox="1">
            <a:spLocks noGrp="1"/>
          </p:cNvSpPr>
          <p:nvPr>
            <p:ph type="body" idx="1"/>
          </p:nvPr>
        </p:nvSpPr>
        <p:spPr>
          <a:xfrm rot="5400000">
            <a:off x="2874750" y="-1217399"/>
            <a:ext cx="3394500" cy="82296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rot="5400000">
            <a:off x="6012600" y="771581"/>
            <a:ext cx="3291000" cy="20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1" name="Shape 121"/>
          <p:cNvSpPr txBox="1">
            <a:spLocks noGrp="1"/>
          </p:cNvSpPr>
          <p:nvPr>
            <p:ph type="body" idx="1"/>
          </p:nvPr>
        </p:nvSpPr>
        <p:spPr>
          <a:xfrm rot="5400000">
            <a:off x="1821600" y="-1209619"/>
            <a:ext cx="3291000" cy="60198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2" name="Shape 52"/>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s://github.com/TheAssembly/Gestures_RC"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hyperlink" Target="https://sourceforge.net/projects/opencvlibrary/files/opencv-win/3.1.0/" TargetMode="External"/><Relationship Id="rId5" Type="http://schemas.openxmlformats.org/officeDocument/2006/relationships/hyperlink" Target="https://www.visualstudio.com/vs/older-downloads/" TargetMode="External"/><Relationship Id="rId4" Type="http://schemas.openxmlformats.org/officeDocument/2006/relationships/hyperlink" Target="https://www.arduino.cc/en/Main/Donat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Shape 129"/>
          <p:cNvSpPr txBox="1">
            <a:spLocks noGrp="1"/>
          </p:cNvSpPr>
          <p:nvPr>
            <p:ph type="ctrTitle"/>
          </p:nvPr>
        </p:nvSpPr>
        <p:spPr>
          <a:xfrm>
            <a:off x="659672" y="1221600"/>
            <a:ext cx="7772400" cy="1102500"/>
          </a:xfrm>
          <a:prstGeom prst="rect">
            <a:avLst/>
          </a:prstGeom>
        </p:spPr>
        <p:txBody>
          <a:bodyPr wrap="square" lIns="91425" tIns="91425" rIns="91425" bIns="91425" anchor="ctr" anchorCtr="0">
            <a:noAutofit/>
          </a:bodyPr>
          <a:lstStyle/>
          <a:p>
            <a:pPr lvl="0" rtl="0">
              <a:spcBef>
                <a:spcPts val="0"/>
              </a:spcBef>
              <a:buNone/>
            </a:pPr>
            <a:r>
              <a:rPr lang="en-US" dirty="0">
                <a:solidFill>
                  <a:srgbClr val="FFFFFF"/>
                </a:solidFill>
              </a:rPr>
              <a:t>Gesture control RC robot</a:t>
            </a:r>
            <a:endParaRPr lang="en" dirty="0">
              <a:solidFill>
                <a:srgbClr val="FFFFFF"/>
              </a:solidFill>
            </a:endParaRPr>
          </a:p>
        </p:txBody>
      </p:sp>
      <p:sp>
        <p:nvSpPr>
          <p:cNvPr id="130" name="Shape 130"/>
          <p:cNvSpPr txBox="1">
            <a:spLocks noGrp="1"/>
          </p:cNvSpPr>
          <p:nvPr>
            <p:ph type="subTitle" idx="1"/>
          </p:nvPr>
        </p:nvSpPr>
        <p:spPr>
          <a:xfrm>
            <a:off x="1371600" y="2914650"/>
            <a:ext cx="6400800" cy="1314300"/>
          </a:xfrm>
          <a:prstGeom prst="rect">
            <a:avLst/>
          </a:prstGeom>
        </p:spPr>
        <p:txBody>
          <a:bodyPr wrap="square" lIns="91425" tIns="91425" rIns="91425" bIns="91425" anchor="t" anchorCtr="0">
            <a:noAutofit/>
          </a:bodyPr>
          <a:lstStyle/>
          <a:p>
            <a:pPr marL="0" lvl="0" indent="0" rtl="0">
              <a:spcBef>
                <a:spcPts val="0"/>
              </a:spcBef>
              <a:buNone/>
            </a:pPr>
            <a:r>
              <a:rPr lang="en" sz="1800" dirty="0">
                <a:solidFill>
                  <a:srgbClr val="FFFFFF"/>
                </a:solidFill>
              </a:rPr>
              <a:t>Presented By : The Assembly Team</a:t>
            </a:r>
          </a:p>
        </p:txBody>
      </p:sp>
      <p:sp>
        <p:nvSpPr>
          <p:cNvPr id="2" name="AutoShape 2" descr="Image result for smart phone clip art">
            <a:extLst>
              <a:ext uri="{FF2B5EF4-FFF2-40B4-BE49-F238E27FC236}">
                <a16:creationId xmlns:a16="http://schemas.microsoft.com/office/drawing/2014/main" id="{5CE146E8-D995-479E-AB98-A501A820ADD0}"/>
              </a:ext>
            </a:extLst>
          </p:cNvPr>
          <p:cNvSpPr>
            <a:spLocks noChangeAspect="1" noChangeArrowheads="1"/>
          </p:cNvSpPr>
          <p:nvPr/>
        </p:nvSpPr>
        <p:spPr bwMode="auto">
          <a:xfrm>
            <a:off x="1466192" y="2350284"/>
            <a:ext cx="1878665" cy="18786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smart phone clip art">
            <a:extLst>
              <a:ext uri="{FF2B5EF4-FFF2-40B4-BE49-F238E27FC236}">
                <a16:creationId xmlns:a16="http://schemas.microsoft.com/office/drawing/2014/main" id="{80AC078B-D2E7-49BC-9108-2A56E59D202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rtl="0">
              <a:spcBef>
                <a:spcPts val="0"/>
              </a:spcBef>
              <a:buClr>
                <a:schemeClr val="dk1"/>
              </a:buClr>
              <a:buSzPct val="25000"/>
              <a:buFont typeface="Arial"/>
              <a:buNone/>
            </a:pPr>
            <a:r>
              <a:rPr lang="en-US" dirty="0">
                <a:solidFill>
                  <a:srgbClr val="FFFFFF"/>
                </a:solidFill>
              </a:rPr>
              <a:t>Configuration steps</a:t>
            </a:r>
            <a:endParaRPr lang="en" dirty="0">
              <a:solidFill>
                <a:srgbClr val="FFFFFF"/>
              </a:solidFill>
            </a:endParaRPr>
          </a:p>
        </p:txBody>
      </p:sp>
      <p:sp>
        <p:nvSpPr>
          <p:cNvPr id="5" name="TextBox 4">
            <a:extLst>
              <a:ext uri="{FF2B5EF4-FFF2-40B4-BE49-F238E27FC236}">
                <a16:creationId xmlns:a16="http://schemas.microsoft.com/office/drawing/2014/main" id="{B0B598EA-D7F7-4913-A84C-E79C8F88F845}"/>
              </a:ext>
            </a:extLst>
          </p:cNvPr>
          <p:cNvSpPr txBox="1"/>
          <p:nvPr/>
        </p:nvSpPr>
        <p:spPr>
          <a:xfrm>
            <a:off x="3583577" y="2445089"/>
            <a:ext cx="5264332" cy="492443"/>
          </a:xfrm>
          <a:prstGeom prst="rect">
            <a:avLst/>
          </a:prstGeom>
          <a:noFill/>
        </p:spPr>
        <p:txBody>
          <a:bodyPr wrap="square" rtlCol="0">
            <a:spAutoFit/>
          </a:bodyPr>
          <a:lstStyle/>
          <a:p>
            <a:endParaRPr lang="en-US" sz="1200" dirty="0">
              <a:solidFill>
                <a:schemeClr val="bg1"/>
              </a:solidFill>
            </a:endParaRPr>
          </a:p>
          <a:p>
            <a:endParaRPr lang="en-US" dirty="0">
              <a:solidFill>
                <a:schemeClr val="bg1"/>
              </a:solidFill>
            </a:endParaRPr>
          </a:p>
        </p:txBody>
      </p:sp>
      <p:sp>
        <p:nvSpPr>
          <p:cNvPr id="4" name="TextBox 3">
            <a:extLst>
              <a:ext uri="{FF2B5EF4-FFF2-40B4-BE49-F238E27FC236}">
                <a16:creationId xmlns:a16="http://schemas.microsoft.com/office/drawing/2014/main" id="{6BC4FDF0-2C2D-442B-A74F-39B7A08129E4}"/>
              </a:ext>
            </a:extLst>
          </p:cNvPr>
          <p:cNvSpPr txBox="1"/>
          <p:nvPr/>
        </p:nvSpPr>
        <p:spPr>
          <a:xfrm>
            <a:off x="1532020" y="1063379"/>
            <a:ext cx="6087979" cy="3139321"/>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rPr>
              <a:t>In C:\, make a new folder and call it “OpenCV-3.1.0”. </a:t>
            </a:r>
          </a:p>
          <a:p>
            <a:pPr marL="285750" indent="-285750">
              <a:buFont typeface="Arial" panose="020B0604020202020204" pitchFamily="34" charset="0"/>
              <a:buChar char="•"/>
            </a:pPr>
            <a:r>
              <a:rPr lang="en-US" sz="1800" dirty="0">
                <a:solidFill>
                  <a:schemeClr val="bg1"/>
                </a:solidFill>
              </a:rPr>
              <a:t>Open the OpenCV.exe file downloaded, and under extract, enter the following file location: C:\OpenCV-3.1.0 and click extract</a:t>
            </a:r>
          </a:p>
          <a:p>
            <a:pPr marL="285750" indent="-285750">
              <a:buFont typeface="Arial" panose="020B0604020202020204" pitchFamily="34" charset="0"/>
              <a:buChar char="•"/>
            </a:pPr>
            <a:r>
              <a:rPr lang="en-US" sz="1800" dirty="0">
                <a:solidFill>
                  <a:schemeClr val="bg1"/>
                </a:solidFill>
              </a:rPr>
              <a:t>Open control panel &gt; System and Security &gt; System &gt; Advanced system settings and select environment variables.</a:t>
            </a:r>
          </a:p>
          <a:p>
            <a:pPr marL="285750" indent="-285750">
              <a:buFont typeface="Arial" panose="020B0604020202020204" pitchFamily="34" charset="0"/>
              <a:buChar char="•"/>
            </a:pPr>
            <a:r>
              <a:rPr lang="en-US" sz="1800" dirty="0">
                <a:solidFill>
                  <a:schemeClr val="bg1"/>
                </a:solidFill>
              </a:rPr>
              <a:t>Under System variables, find “Path” and select it and click edit. Next to variable value, insert the path C:\OpenCV-3.1.0\opencv\build\x64\vc14\bin and click ok and exit.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a:r>
              <a:rPr lang="en-US" dirty="0">
                <a:solidFill>
                  <a:schemeClr val="bg1"/>
                </a:solidFill>
              </a:rPr>
              <a:t>Visual studio libraries settings</a:t>
            </a:r>
            <a:endParaRPr lang="en" dirty="0">
              <a:solidFill>
                <a:schemeClr val="bg1"/>
              </a:solidFill>
            </a:endParaRPr>
          </a:p>
        </p:txBody>
      </p:sp>
      <p:sp>
        <p:nvSpPr>
          <p:cNvPr id="187" name="Shape 187"/>
          <p:cNvSpPr txBox="1">
            <a:spLocks noGrp="1"/>
          </p:cNvSpPr>
          <p:nvPr>
            <p:ph type="body" idx="1"/>
          </p:nvPr>
        </p:nvSpPr>
        <p:spPr>
          <a:xfrm>
            <a:off x="457200" y="1200151"/>
            <a:ext cx="8229600" cy="3394500"/>
          </a:xfrm>
          <a:prstGeom prst="rect">
            <a:avLst/>
          </a:prstGeom>
        </p:spPr>
        <p:txBody>
          <a:bodyPr wrap="square" lIns="91425" tIns="91425" rIns="91425" bIns="91425" anchor="t" anchorCtr="0">
            <a:noAutofit/>
          </a:bodyPr>
          <a:lstStyle/>
          <a:p>
            <a:pPr marL="285750" indent="-285750">
              <a:spcBef>
                <a:spcPts val="0"/>
              </a:spcBef>
              <a:buFont typeface="Arial" panose="020B0604020202020204" pitchFamily="34" charset="0"/>
              <a:buChar char="•"/>
            </a:pPr>
            <a:r>
              <a:rPr lang="en-US" sz="1600" dirty="0">
                <a:solidFill>
                  <a:schemeClr val="bg1"/>
                </a:solidFill>
              </a:rPr>
              <a:t>Open visual studio 2015 and go to file &gt; new &gt; project &gt; visual </a:t>
            </a:r>
            <a:r>
              <a:rPr lang="en-US" sz="1600" dirty="0" err="1">
                <a:solidFill>
                  <a:schemeClr val="bg1"/>
                </a:solidFill>
              </a:rPr>
              <a:t>c++</a:t>
            </a:r>
            <a:r>
              <a:rPr lang="en-US" sz="1600" dirty="0">
                <a:solidFill>
                  <a:schemeClr val="bg1"/>
                </a:solidFill>
              </a:rPr>
              <a:t> &gt; empty project and name it “source.cpp”. Also, uncheck the boxes “create directory for solution” and “add to source control”, then click ok. </a:t>
            </a:r>
          </a:p>
          <a:p>
            <a:pPr marL="285750" indent="-285750">
              <a:spcBef>
                <a:spcPts val="0"/>
              </a:spcBef>
              <a:buFont typeface="Arial" panose="020B0604020202020204" pitchFamily="34" charset="0"/>
              <a:buChar char="•"/>
            </a:pPr>
            <a:endParaRPr lang="en-US" sz="1600" dirty="0">
              <a:solidFill>
                <a:schemeClr val="bg1"/>
              </a:solidFill>
            </a:endParaRPr>
          </a:p>
          <a:p>
            <a:pPr marL="285750" indent="-285750">
              <a:spcBef>
                <a:spcPts val="0"/>
              </a:spcBef>
              <a:buFont typeface="Arial" panose="020B0604020202020204" pitchFamily="34" charset="0"/>
              <a:buChar char="•"/>
            </a:pPr>
            <a:r>
              <a:rPr lang="en-US" sz="1600" dirty="0">
                <a:solidFill>
                  <a:schemeClr val="bg1"/>
                </a:solidFill>
              </a:rPr>
              <a:t>Once done, in the solution explorer, right click and select “add item”. Select </a:t>
            </a:r>
            <a:r>
              <a:rPr lang="en-US" sz="1600" dirty="0" err="1">
                <a:solidFill>
                  <a:schemeClr val="bg1"/>
                </a:solidFill>
              </a:rPr>
              <a:t>c++</a:t>
            </a:r>
            <a:r>
              <a:rPr lang="en-US" sz="1600" dirty="0">
                <a:solidFill>
                  <a:schemeClr val="bg1"/>
                </a:solidFill>
              </a:rPr>
              <a:t> file and enter the name SerialClass.cpp and press okay. Repeat this step for tserial.cpp.</a:t>
            </a:r>
          </a:p>
          <a:p>
            <a:pPr marL="285750" indent="-285750">
              <a:spcBef>
                <a:spcPts val="0"/>
              </a:spcBef>
              <a:buFont typeface="Arial" panose="020B0604020202020204" pitchFamily="34" charset="0"/>
              <a:buChar char="•"/>
            </a:pPr>
            <a:r>
              <a:rPr lang="en-US" sz="1600" dirty="0">
                <a:solidFill>
                  <a:schemeClr val="bg1"/>
                </a:solidFill>
              </a:rPr>
              <a:t>Similarly, for </a:t>
            </a:r>
            <a:r>
              <a:rPr lang="en-US" sz="1600" dirty="0" err="1">
                <a:solidFill>
                  <a:schemeClr val="bg1"/>
                </a:solidFill>
              </a:rPr>
              <a:t>tserial.h</a:t>
            </a:r>
            <a:r>
              <a:rPr lang="en-US" sz="1600" dirty="0">
                <a:solidFill>
                  <a:schemeClr val="bg1"/>
                </a:solidFill>
              </a:rPr>
              <a:t> and </a:t>
            </a:r>
            <a:r>
              <a:rPr lang="en-US" sz="1600" dirty="0" err="1">
                <a:solidFill>
                  <a:schemeClr val="bg1"/>
                </a:solidFill>
              </a:rPr>
              <a:t>SerialClass.h</a:t>
            </a:r>
            <a:r>
              <a:rPr lang="en-US" sz="1600" dirty="0">
                <a:solidFill>
                  <a:schemeClr val="bg1"/>
                </a:solidFill>
              </a:rPr>
              <a:t>, select add item and header file for both of them.</a:t>
            </a:r>
          </a:p>
          <a:p>
            <a:pPr marL="285750" indent="-285750">
              <a:spcBef>
                <a:spcPts val="0"/>
              </a:spcBef>
              <a:buFont typeface="Arial" panose="020B0604020202020204" pitchFamily="34" charset="0"/>
              <a:buChar char="•"/>
            </a:pPr>
            <a:endParaRPr lang="en-US" sz="1600" dirty="0">
              <a:solidFill>
                <a:schemeClr val="bg1"/>
              </a:solidFill>
            </a:endParaRPr>
          </a:p>
          <a:p>
            <a:pPr marL="285750" indent="-285750">
              <a:spcBef>
                <a:spcPts val="0"/>
              </a:spcBef>
              <a:buFont typeface="Arial" panose="020B0604020202020204" pitchFamily="34" charset="0"/>
              <a:buChar char="•"/>
            </a:pPr>
            <a:r>
              <a:rPr lang="en-US" sz="1600" dirty="0">
                <a:solidFill>
                  <a:schemeClr val="bg1"/>
                </a:solidFill>
              </a:rPr>
              <a:t>Open the </a:t>
            </a:r>
            <a:r>
              <a:rPr lang="en-US" sz="1600" dirty="0" err="1">
                <a:solidFill>
                  <a:schemeClr val="bg1"/>
                </a:solidFill>
              </a:rPr>
              <a:t>github</a:t>
            </a:r>
            <a:r>
              <a:rPr lang="en-US" sz="1600" dirty="0">
                <a:solidFill>
                  <a:schemeClr val="bg1"/>
                </a:solidFill>
              </a:rPr>
              <a:t> link and select source.cpp and click raw and copy the code and paste it in the source.cpp just created on Visual Studio. Repeat steps for SerialClass.cpp, </a:t>
            </a:r>
            <a:r>
              <a:rPr lang="en-US" sz="1600" dirty="0" err="1">
                <a:solidFill>
                  <a:schemeClr val="bg1"/>
                </a:solidFill>
              </a:rPr>
              <a:t>SerialClass.h</a:t>
            </a:r>
            <a:r>
              <a:rPr lang="en-US" sz="1600" dirty="0">
                <a:solidFill>
                  <a:schemeClr val="bg1"/>
                </a:solidFill>
              </a:rPr>
              <a:t>, </a:t>
            </a:r>
            <a:r>
              <a:rPr lang="en-US" sz="1600" dirty="0" err="1">
                <a:solidFill>
                  <a:schemeClr val="bg1"/>
                </a:solidFill>
              </a:rPr>
              <a:t>tserial.h</a:t>
            </a:r>
            <a:r>
              <a:rPr lang="en-US" sz="1600" dirty="0">
                <a:solidFill>
                  <a:schemeClr val="bg1"/>
                </a:solidFill>
              </a:rPr>
              <a:t> and tserial.cpp.</a:t>
            </a:r>
          </a:p>
          <a:p>
            <a:pPr marL="285750" indent="-285750">
              <a:spcBef>
                <a:spcPts val="0"/>
              </a:spcBef>
              <a:buFont typeface="Arial" panose="020B0604020202020204" pitchFamily="34" charset="0"/>
              <a:buChar char="•"/>
            </a:pPr>
            <a:r>
              <a:rPr lang="en-US" sz="1600" dirty="0">
                <a:solidFill>
                  <a:schemeClr val="bg1"/>
                </a:solidFill>
              </a:rPr>
              <a:t>Finally, on the top toolbar, change from x86 to x64.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a:r>
              <a:rPr lang="en-US" dirty="0">
                <a:solidFill>
                  <a:schemeClr val="bg1"/>
                </a:solidFill>
              </a:rPr>
              <a:t>OpenCV libraries settings</a:t>
            </a:r>
            <a:endParaRPr lang="en" dirty="0">
              <a:solidFill>
                <a:schemeClr val="bg1"/>
              </a:solidFill>
            </a:endParaRPr>
          </a:p>
        </p:txBody>
      </p:sp>
      <p:sp>
        <p:nvSpPr>
          <p:cNvPr id="187" name="Shape 187"/>
          <p:cNvSpPr txBox="1">
            <a:spLocks noGrp="1"/>
          </p:cNvSpPr>
          <p:nvPr>
            <p:ph type="body" idx="1"/>
          </p:nvPr>
        </p:nvSpPr>
        <p:spPr>
          <a:xfrm>
            <a:off x="457200" y="1200151"/>
            <a:ext cx="8229600" cy="3394500"/>
          </a:xfrm>
          <a:prstGeom prst="rect">
            <a:avLst/>
          </a:prstGeom>
        </p:spPr>
        <p:txBody>
          <a:bodyPr wrap="square" lIns="91425" tIns="91425" rIns="91425" bIns="91425" anchor="t" anchorCtr="0">
            <a:noAutofit/>
          </a:bodyPr>
          <a:lstStyle/>
          <a:p>
            <a:pPr marL="0" indent="0">
              <a:spcBef>
                <a:spcPts val="0"/>
              </a:spcBef>
              <a:buNone/>
            </a:pPr>
            <a:r>
              <a:rPr lang="en-US" sz="1800" dirty="0">
                <a:solidFill>
                  <a:schemeClr val="bg1"/>
                </a:solidFill>
              </a:rPr>
              <a:t>Go to Project &gt; Configuration properties &gt;VC++ directories &gt; include directories and click edit. Add the following path C:\OpenCV-3.2.0\opencv\build\include and press ok.</a:t>
            </a:r>
          </a:p>
          <a:p>
            <a:pPr marL="0" indent="0">
              <a:spcBef>
                <a:spcPts val="0"/>
              </a:spcBef>
              <a:buNone/>
            </a:pPr>
            <a:endParaRPr lang="en" sz="1800" dirty="0">
              <a:solidFill>
                <a:schemeClr val="bg1"/>
              </a:solidFill>
            </a:endParaRPr>
          </a:p>
          <a:p>
            <a:pPr marL="0" indent="0">
              <a:spcBef>
                <a:spcPts val="0"/>
              </a:spcBef>
              <a:buNone/>
            </a:pPr>
            <a:r>
              <a:rPr lang="en-US" sz="1800" dirty="0">
                <a:solidFill>
                  <a:schemeClr val="bg1"/>
                </a:solidFill>
              </a:rPr>
              <a:t>In the same window, select library directory and edit and add the path C:\OpenCV-3.2.0\opencv\build\x64\vc14\lib and press ok.</a:t>
            </a:r>
          </a:p>
          <a:p>
            <a:pPr marL="0" indent="0">
              <a:spcBef>
                <a:spcPts val="0"/>
              </a:spcBef>
              <a:buNone/>
            </a:pPr>
            <a:endParaRPr lang="en-US" sz="1800" dirty="0">
              <a:solidFill>
                <a:schemeClr val="bg1"/>
              </a:solidFill>
            </a:endParaRPr>
          </a:p>
          <a:p>
            <a:pPr marL="0" indent="0">
              <a:spcBef>
                <a:spcPts val="0"/>
              </a:spcBef>
              <a:buNone/>
            </a:pPr>
            <a:r>
              <a:rPr lang="en-US" sz="1800" dirty="0">
                <a:solidFill>
                  <a:schemeClr val="bg1"/>
                </a:solidFill>
              </a:rPr>
              <a:t>In the same window, under linker, select input &gt; add </a:t>
            </a:r>
            <a:r>
              <a:rPr lang="en-US" sz="1800" dirty="0" err="1">
                <a:solidFill>
                  <a:schemeClr val="bg1"/>
                </a:solidFill>
              </a:rPr>
              <a:t>dependancies</a:t>
            </a:r>
            <a:r>
              <a:rPr lang="en-US" sz="1800" dirty="0">
                <a:solidFill>
                  <a:schemeClr val="bg1"/>
                </a:solidFill>
              </a:rPr>
              <a:t> and edit and add the name opencv_world320d.lib and click ok. Then click apply and finally click ok.</a:t>
            </a:r>
          </a:p>
        </p:txBody>
      </p:sp>
    </p:spTree>
    <p:extLst>
      <p:ext uri="{BB962C8B-B14F-4D97-AF65-F5344CB8AC3E}">
        <p14:creationId xmlns:p14="http://schemas.microsoft.com/office/powerpoint/2010/main" val="2604744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a:r>
              <a:rPr lang="en-US" sz="3600" dirty="0">
                <a:solidFill>
                  <a:schemeClr val="bg1"/>
                </a:solidFill>
              </a:rPr>
              <a:t>Setting up the Bluetooth connection</a:t>
            </a:r>
            <a:endParaRPr lang="en" sz="3600" dirty="0">
              <a:solidFill>
                <a:schemeClr val="bg1"/>
              </a:solidFill>
            </a:endParaRPr>
          </a:p>
        </p:txBody>
      </p:sp>
      <p:sp>
        <p:nvSpPr>
          <p:cNvPr id="187" name="Shape 187"/>
          <p:cNvSpPr txBox="1">
            <a:spLocks noGrp="1"/>
          </p:cNvSpPr>
          <p:nvPr>
            <p:ph type="body" idx="1"/>
          </p:nvPr>
        </p:nvSpPr>
        <p:spPr>
          <a:xfrm>
            <a:off x="457200" y="1200151"/>
            <a:ext cx="8229600" cy="3394500"/>
          </a:xfrm>
          <a:prstGeom prst="rect">
            <a:avLst/>
          </a:prstGeom>
        </p:spPr>
        <p:txBody>
          <a:bodyPr wrap="square" lIns="91425" tIns="91425" rIns="91425" bIns="91425" anchor="t" anchorCtr="0">
            <a:noAutofit/>
          </a:bodyPr>
          <a:lstStyle/>
          <a:p>
            <a:pPr marL="0" lvl="0" indent="0" rtl="0">
              <a:spcBef>
                <a:spcPts val="0"/>
              </a:spcBef>
              <a:buNone/>
            </a:pPr>
            <a:r>
              <a:rPr lang="en-US" sz="1800" dirty="0">
                <a:solidFill>
                  <a:schemeClr val="bg1"/>
                </a:solidFill>
              </a:rPr>
              <a:t>Open the Bluetooth on laptop and pair it with HC-06. for HC06, the password is either “0000” or “1234”</a:t>
            </a:r>
          </a:p>
          <a:p>
            <a:pPr marL="0" lvl="0" indent="0" rtl="0">
              <a:spcBef>
                <a:spcPts val="0"/>
              </a:spcBef>
              <a:buNone/>
            </a:pPr>
            <a:endParaRPr lang="en-US" sz="1800" dirty="0">
              <a:solidFill>
                <a:schemeClr val="bg1"/>
              </a:solidFill>
            </a:endParaRPr>
          </a:p>
          <a:p>
            <a:pPr marL="0" lvl="0" indent="0" rtl="0">
              <a:spcBef>
                <a:spcPts val="0"/>
              </a:spcBef>
              <a:buNone/>
            </a:pPr>
            <a:r>
              <a:rPr lang="en-US" sz="1800" dirty="0">
                <a:solidFill>
                  <a:schemeClr val="bg1"/>
                </a:solidFill>
              </a:rPr>
              <a:t>Once paired, check which COM value is outgoing </a:t>
            </a:r>
            <a:r>
              <a:rPr lang="en-US" sz="1800" dirty="0" err="1">
                <a:solidFill>
                  <a:schemeClr val="bg1"/>
                </a:solidFill>
              </a:rPr>
              <a:t>ie</a:t>
            </a:r>
            <a:r>
              <a:rPr lang="en-US" sz="1800" dirty="0">
                <a:solidFill>
                  <a:schemeClr val="bg1"/>
                </a:solidFill>
              </a:rPr>
              <a:t>. Which COM value is associated with HC-06 ‘</a:t>
            </a:r>
            <a:r>
              <a:rPr lang="en-US" sz="1800" dirty="0" err="1">
                <a:solidFill>
                  <a:schemeClr val="bg1"/>
                </a:solidFill>
              </a:rPr>
              <a:t>DevB</a:t>
            </a:r>
            <a:r>
              <a:rPr lang="en-US" sz="1800" dirty="0">
                <a:solidFill>
                  <a:schemeClr val="bg1"/>
                </a:solidFill>
              </a:rPr>
              <a:t>’</a:t>
            </a:r>
          </a:p>
          <a:p>
            <a:pPr marL="0" lvl="0" indent="0" rtl="0">
              <a:spcBef>
                <a:spcPts val="0"/>
              </a:spcBef>
              <a:buNone/>
            </a:pPr>
            <a:endParaRPr lang="en-US" sz="1800" dirty="0">
              <a:solidFill>
                <a:schemeClr val="bg1"/>
              </a:solidFill>
            </a:endParaRPr>
          </a:p>
          <a:p>
            <a:pPr marL="0" lvl="0" indent="0" rtl="0">
              <a:spcBef>
                <a:spcPts val="0"/>
              </a:spcBef>
              <a:buNone/>
            </a:pPr>
            <a:r>
              <a:rPr lang="en-US" sz="1800" dirty="0">
                <a:solidFill>
                  <a:schemeClr val="bg1"/>
                </a:solidFill>
              </a:rPr>
              <a:t>Make sure this value is written on top of the visual studio code where COM connection is established to ensure communication between the laptop and Arduino.</a:t>
            </a:r>
            <a:endParaRPr lang="en" sz="1800" dirty="0">
              <a:solidFill>
                <a:schemeClr val="bg1"/>
              </a:solidFill>
            </a:endParaRPr>
          </a:p>
        </p:txBody>
      </p:sp>
    </p:spTree>
    <p:extLst>
      <p:ext uri="{BB962C8B-B14F-4D97-AF65-F5344CB8AC3E}">
        <p14:creationId xmlns:p14="http://schemas.microsoft.com/office/powerpoint/2010/main" val="3483420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1186599" y="205979"/>
            <a:ext cx="6770700" cy="857400"/>
          </a:xfrm>
          <a:prstGeom prst="rect">
            <a:avLst/>
          </a:prstGeom>
          <a:noFill/>
          <a:ln>
            <a:noFill/>
          </a:ln>
        </p:spPr>
        <p:txBody>
          <a:bodyPr wrap="square" lIns="91425" tIns="45700" rIns="91425" bIns="45700" anchor="ctr" anchorCtr="0">
            <a:noAutofit/>
          </a:bodyPr>
          <a:lstStyle/>
          <a:p>
            <a:pPr marL="1828800" marR="0" lvl="0" indent="0" algn="l" rtl="0">
              <a:spcBef>
                <a:spcPts val="0"/>
              </a:spcBef>
              <a:buClr>
                <a:schemeClr val="dk1"/>
              </a:buClr>
              <a:buSzPct val="25000"/>
              <a:buFont typeface="Calibri"/>
              <a:buNone/>
            </a:pPr>
            <a:r>
              <a:rPr lang="en">
                <a:solidFill>
                  <a:srgbClr val="FFFFFF"/>
                </a:solidFill>
              </a:rPr>
              <a:t>THANK YOU</a:t>
            </a:r>
          </a:p>
        </p:txBody>
      </p:sp>
      <p:sp>
        <p:nvSpPr>
          <p:cNvPr id="239" name="Shape 239"/>
          <p:cNvSpPr txBox="1">
            <a:spLocks noGrp="1"/>
          </p:cNvSpPr>
          <p:nvPr>
            <p:ph type="body" idx="1"/>
          </p:nvPr>
        </p:nvSpPr>
        <p:spPr>
          <a:xfrm>
            <a:off x="457200" y="1151335"/>
            <a:ext cx="4040100" cy="479700"/>
          </a:xfrm>
          <a:prstGeom prst="rect">
            <a:avLst/>
          </a:prstGeom>
          <a:noFill/>
          <a:ln>
            <a:noFill/>
          </a:ln>
        </p:spPr>
        <p:txBody>
          <a:bodyPr wrap="square" lIns="91425" tIns="45700" rIns="91425" bIns="45700" anchor="b" anchorCtr="0">
            <a:noAutofit/>
          </a:bodyPr>
          <a:lstStyle/>
          <a:p>
            <a:pPr marL="0" marR="0" lvl="0" indent="0" algn="l" rtl="0">
              <a:spcBef>
                <a:spcPts val="0"/>
              </a:spcBef>
              <a:buClr>
                <a:schemeClr val="dk1"/>
              </a:buClr>
              <a:buSzPct val="25000"/>
              <a:buFont typeface="Arial"/>
              <a:buNone/>
            </a:pPr>
            <a:endParaRPr sz="2400" b="1" i="0" u="none" strike="noStrike" cap="none" dirty="0">
              <a:solidFill>
                <a:schemeClr val="dk1"/>
              </a:solidFill>
              <a:latin typeface="Calibri"/>
              <a:ea typeface="Calibri"/>
              <a:cs typeface="Calibri"/>
              <a:sym typeface="Calibri"/>
            </a:endParaRPr>
          </a:p>
        </p:txBody>
      </p:sp>
      <p:sp>
        <p:nvSpPr>
          <p:cNvPr id="240" name="Shape 240"/>
          <p:cNvSpPr txBox="1">
            <a:spLocks noGrp="1"/>
          </p:cNvSpPr>
          <p:nvPr>
            <p:ph type="body" idx="2"/>
          </p:nvPr>
        </p:nvSpPr>
        <p:spPr>
          <a:xfrm>
            <a:off x="457200" y="1631156"/>
            <a:ext cx="4040100" cy="2963400"/>
          </a:xfrm>
          <a:prstGeom prst="rect">
            <a:avLst/>
          </a:prstGeom>
          <a:noFill/>
          <a:ln>
            <a:noFill/>
          </a:ln>
        </p:spPr>
        <p:txBody>
          <a:bodyPr wrap="square" lIns="91425" tIns="45700" rIns="91425" bIns="45700" anchor="t" anchorCtr="0">
            <a:noAutofit/>
          </a:bodyPr>
          <a:lstStyle/>
          <a:p>
            <a:pPr marL="342900" marR="0" lvl="0" indent="-342900" algn="l" rtl="0">
              <a:spcBef>
                <a:spcPts val="0"/>
              </a:spcBef>
              <a:buClr>
                <a:schemeClr val="dk1"/>
              </a:buClr>
              <a:buSzPct val="100000"/>
              <a:buFont typeface="Arial"/>
              <a:buNone/>
            </a:pPr>
            <a:endParaRPr sz="2400" b="0" i="0" u="none" strike="noStrike" cap="none">
              <a:solidFill>
                <a:schemeClr val="dk1"/>
              </a:solidFill>
              <a:latin typeface="Calibri"/>
              <a:ea typeface="Calibri"/>
              <a:cs typeface="Calibri"/>
              <a:sym typeface="Calibri"/>
            </a:endParaRPr>
          </a:p>
        </p:txBody>
      </p:sp>
      <p:sp>
        <p:nvSpPr>
          <p:cNvPr id="241" name="Shape 241"/>
          <p:cNvSpPr txBox="1">
            <a:spLocks noGrp="1"/>
          </p:cNvSpPr>
          <p:nvPr>
            <p:ph type="body" idx="3"/>
          </p:nvPr>
        </p:nvSpPr>
        <p:spPr>
          <a:xfrm>
            <a:off x="4645026" y="1151335"/>
            <a:ext cx="4041900" cy="479700"/>
          </a:xfrm>
          <a:prstGeom prst="rect">
            <a:avLst/>
          </a:prstGeom>
          <a:noFill/>
          <a:ln>
            <a:noFill/>
          </a:ln>
        </p:spPr>
        <p:txBody>
          <a:bodyPr wrap="square" lIns="91425" tIns="45700" rIns="91425" bIns="45700" anchor="b" anchorCtr="0">
            <a:noAutofit/>
          </a:bodyPr>
          <a:lstStyle/>
          <a:p>
            <a:pPr marL="0" marR="0" lvl="0" indent="0" algn="l" rtl="0">
              <a:spcBef>
                <a:spcPts val="0"/>
              </a:spcBef>
              <a:buClr>
                <a:schemeClr val="dk1"/>
              </a:buClr>
              <a:buSzPct val="25000"/>
              <a:buFont typeface="Arial"/>
              <a:buNone/>
            </a:pPr>
            <a:endParaRPr sz="2400" b="1"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rtl="0">
              <a:spcBef>
                <a:spcPts val="0"/>
              </a:spcBef>
              <a:buNone/>
            </a:pPr>
            <a:r>
              <a:rPr lang="en-US" sz="4000" dirty="0">
                <a:solidFill>
                  <a:srgbClr val="FFFFFF"/>
                </a:solidFill>
              </a:rPr>
              <a:t>Why make it?</a:t>
            </a:r>
            <a:endParaRPr lang="en" sz="4000" dirty="0">
              <a:solidFill>
                <a:srgbClr val="FFFFFF"/>
              </a:solidFill>
            </a:endParaRPr>
          </a:p>
        </p:txBody>
      </p:sp>
      <p:sp>
        <p:nvSpPr>
          <p:cNvPr id="138" name="Shape 138"/>
          <p:cNvSpPr txBox="1">
            <a:spLocks noGrp="1"/>
          </p:cNvSpPr>
          <p:nvPr>
            <p:ph type="body" idx="1"/>
          </p:nvPr>
        </p:nvSpPr>
        <p:spPr>
          <a:xfrm>
            <a:off x="457200" y="1200151"/>
            <a:ext cx="8229600" cy="3394500"/>
          </a:xfrm>
          <a:prstGeom prst="rect">
            <a:avLst/>
          </a:prstGeom>
        </p:spPr>
        <p:txBody>
          <a:bodyPr wrap="square" lIns="91425" tIns="91425" rIns="91425" bIns="91425" anchor="t" anchorCtr="0">
            <a:noAutofit/>
          </a:bodyPr>
          <a:lstStyle/>
          <a:p>
            <a:pPr marL="457200" lvl="0" indent="-342900">
              <a:spcBef>
                <a:spcPts val="0"/>
              </a:spcBef>
              <a:buClr>
                <a:srgbClr val="FFFFFF"/>
              </a:buClr>
            </a:pPr>
            <a:r>
              <a:rPr lang="en-US" sz="1800" dirty="0">
                <a:solidFill>
                  <a:schemeClr val="bg1"/>
                </a:solidFill>
              </a:rPr>
              <a:t>Gesture control can improve the quality of native navigation by automating applications for home users, the need for an input device can be replaced using the right kind of gesture control device.</a:t>
            </a:r>
            <a:endParaRPr sz="1800" dirty="0">
              <a:solidFill>
                <a:schemeClr val="bg1"/>
              </a:solidFill>
            </a:endParaRPr>
          </a:p>
          <a:p>
            <a:pPr marL="457200" lvl="0" indent="-342900" rtl="0">
              <a:spcBef>
                <a:spcPts val="0"/>
              </a:spcBef>
              <a:buClr>
                <a:srgbClr val="FFFFFF"/>
              </a:buClr>
              <a:buSzPct val="100000"/>
            </a:pPr>
            <a:r>
              <a:rPr lang="en" sz="1800" dirty="0">
                <a:solidFill>
                  <a:srgbClr val="FFFFFF"/>
                </a:solidFill>
              </a:rPr>
              <a:t>Applications : </a:t>
            </a:r>
          </a:p>
          <a:p>
            <a:pPr marL="914400" lvl="1" indent="-342900" rtl="0">
              <a:spcBef>
                <a:spcPts val="0"/>
              </a:spcBef>
              <a:buClr>
                <a:srgbClr val="FFFFFF"/>
              </a:buClr>
              <a:buSzPct val="100000"/>
            </a:pPr>
            <a:r>
              <a:rPr lang="en-US" sz="1800" dirty="0">
                <a:solidFill>
                  <a:srgbClr val="FFFFFF"/>
                </a:solidFill>
              </a:rPr>
              <a:t>Assembling the RC robot</a:t>
            </a:r>
            <a:endParaRPr lang="en" sz="1800" dirty="0">
              <a:solidFill>
                <a:srgbClr val="FFFFFF"/>
              </a:solidFill>
            </a:endParaRPr>
          </a:p>
          <a:p>
            <a:pPr marL="914400" lvl="1" indent="-342900">
              <a:spcBef>
                <a:spcPts val="0"/>
              </a:spcBef>
              <a:buClr>
                <a:srgbClr val="FFFFFF"/>
              </a:buClr>
            </a:pPr>
            <a:r>
              <a:rPr lang="en-US" sz="1800" dirty="0">
                <a:solidFill>
                  <a:srgbClr val="FFFFFF"/>
                </a:solidFill>
              </a:rPr>
              <a:t>N</a:t>
            </a:r>
            <a:r>
              <a:rPr lang="en" sz="1800" dirty="0">
                <a:solidFill>
                  <a:srgbClr val="FFFFFF"/>
                </a:solidFill>
              </a:rPr>
              <a:t>avigating the robot using </a:t>
            </a:r>
            <a:r>
              <a:rPr lang="en-US" sz="1800" dirty="0">
                <a:solidFill>
                  <a:srgbClr val="FFFFFF"/>
                </a:solidFill>
              </a:rPr>
              <a:t>gestures</a:t>
            </a:r>
          </a:p>
          <a:p>
            <a:pPr marL="914400" lvl="1" indent="-342900">
              <a:spcBef>
                <a:spcPts val="0"/>
              </a:spcBef>
              <a:buClr>
                <a:srgbClr val="FFFFFF"/>
              </a:buClr>
            </a:pPr>
            <a:r>
              <a:rPr lang="en-US" sz="1800" dirty="0">
                <a:solidFill>
                  <a:srgbClr val="FFFFFF"/>
                </a:solidFill>
              </a:rPr>
              <a:t>OpenCV and Visual studios</a:t>
            </a:r>
            <a:endParaRPr lang="en" sz="1800" dirty="0">
              <a:solidFill>
                <a:srgbClr val="FFFFFF"/>
              </a:solidFill>
            </a:endParaRPr>
          </a:p>
        </p:txBody>
      </p:sp>
      <p:pic>
        <p:nvPicPr>
          <p:cNvPr id="2052" name="Picture 4" descr="Opensource GIF">
            <a:extLst>
              <a:ext uri="{FF2B5EF4-FFF2-40B4-BE49-F238E27FC236}">
                <a16:creationId xmlns:a16="http://schemas.microsoft.com/office/drawing/2014/main" id="{B8395604-BA6E-4335-9C95-C2A4483D1E5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55801" y="2315416"/>
            <a:ext cx="3940003" cy="2115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rtl="0">
              <a:spcBef>
                <a:spcPts val="0"/>
              </a:spcBef>
              <a:buNone/>
            </a:pPr>
            <a:r>
              <a:rPr lang="en-US" dirty="0">
                <a:solidFill>
                  <a:srgbClr val="FFFFFF"/>
                </a:solidFill>
              </a:rPr>
              <a:t>Arduino NANO</a:t>
            </a:r>
            <a:endParaRPr lang="en" dirty="0">
              <a:solidFill>
                <a:srgbClr val="FFFFFF"/>
              </a:solidFill>
            </a:endParaRPr>
          </a:p>
        </p:txBody>
      </p:sp>
      <p:pic>
        <p:nvPicPr>
          <p:cNvPr id="5" name="Picture 2" descr="Related image">
            <a:extLst>
              <a:ext uri="{FF2B5EF4-FFF2-40B4-BE49-F238E27FC236}">
                <a16:creationId xmlns:a16="http://schemas.microsoft.com/office/drawing/2014/main" id="{CA1A8CB7-7CB9-4B06-98BF-7DEEBF75C6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33" y="1063379"/>
            <a:ext cx="3483428" cy="34834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store-cdn.arduino.cc/usa/catalog/product/cache/1/image/1800x/ea1ef423b933d797cfca49bc5855eef6/A/0/A000005_front_2.jpg">
            <a:extLst>
              <a:ext uri="{FF2B5EF4-FFF2-40B4-BE49-F238E27FC236}">
                <a16:creationId xmlns:a16="http://schemas.microsoft.com/office/drawing/2014/main" id="{489AD0DE-2367-4EC9-A9CB-0BFA4B1B24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597" t="26028" r="12144" b="26880"/>
          <a:stretch/>
        </p:blipFill>
        <p:spPr bwMode="auto">
          <a:xfrm>
            <a:off x="4368294" y="1930449"/>
            <a:ext cx="4363279" cy="1749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rtl="0">
              <a:spcBef>
                <a:spcPts val="0"/>
              </a:spcBef>
              <a:buNone/>
            </a:pPr>
            <a:r>
              <a:rPr lang="en-US" dirty="0">
                <a:solidFill>
                  <a:srgbClr val="FFFFFF"/>
                </a:solidFill>
              </a:rPr>
              <a:t>HC062 (Bluetooth module)</a:t>
            </a:r>
            <a:endParaRPr lang="en" dirty="0">
              <a:solidFill>
                <a:srgbClr val="FFFFFF"/>
              </a:solidFill>
            </a:endParaRPr>
          </a:p>
        </p:txBody>
      </p:sp>
      <p:pic>
        <p:nvPicPr>
          <p:cNvPr id="4" name="Picture 2" descr="https://bizweb.dktcdn.net/100/017/780/files/hc062.png?v=1449280429713">
            <a:extLst>
              <a:ext uri="{FF2B5EF4-FFF2-40B4-BE49-F238E27FC236}">
                <a16:creationId xmlns:a16="http://schemas.microsoft.com/office/drawing/2014/main" id="{721FC6EF-DA48-4AEB-9517-3E0652525D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8848" y="1132115"/>
            <a:ext cx="3326304" cy="332630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980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rtl="0">
              <a:spcBef>
                <a:spcPts val="0"/>
              </a:spcBef>
              <a:buNone/>
            </a:pPr>
            <a:r>
              <a:rPr lang="en-US" dirty="0">
                <a:solidFill>
                  <a:srgbClr val="FFFFFF"/>
                </a:solidFill>
              </a:rPr>
              <a:t>L298N (motor drive)</a:t>
            </a:r>
            <a:endParaRPr lang="en" dirty="0">
              <a:solidFill>
                <a:srgbClr val="FFFFFF"/>
              </a:solidFill>
            </a:endParaRPr>
          </a:p>
        </p:txBody>
      </p:sp>
      <p:pic>
        <p:nvPicPr>
          <p:cNvPr id="1026" name="Picture 2" descr="https://www.fabtolab.com/image/cache/data/Accessories/Motors/Controllers/l298n-function.-900x700.jpg">
            <a:extLst>
              <a:ext uri="{FF2B5EF4-FFF2-40B4-BE49-F238E27FC236}">
                <a16:creationId xmlns:a16="http://schemas.microsoft.com/office/drawing/2014/main" id="{CBEC1AA6-1BC1-4AA5-8388-18CA424F3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8459" y="937501"/>
            <a:ext cx="5486400" cy="367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820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rtl="0">
              <a:spcBef>
                <a:spcPts val="0"/>
              </a:spcBef>
              <a:buNone/>
            </a:pPr>
            <a:r>
              <a:rPr lang="en-US" dirty="0">
                <a:solidFill>
                  <a:srgbClr val="FFFFFF"/>
                </a:solidFill>
              </a:rPr>
              <a:t>Geared DC motor</a:t>
            </a:r>
            <a:endParaRPr lang="en" dirty="0">
              <a:solidFill>
                <a:srgbClr val="FFFFFF"/>
              </a:solidFill>
            </a:endParaRPr>
          </a:p>
        </p:txBody>
      </p:sp>
      <p:pic>
        <p:nvPicPr>
          <p:cNvPr id="4" name="Picture 2" descr="https://301o583r8shhildde3s0vcnh-wpengine.netdna-ssl.com/wp-content/uploads/2017/04/dc-geared-motor-wheels.jpg">
            <a:extLst>
              <a:ext uri="{FF2B5EF4-FFF2-40B4-BE49-F238E27FC236}">
                <a16:creationId xmlns:a16="http://schemas.microsoft.com/office/drawing/2014/main" id="{DA40001A-EB3F-46D8-AB13-E00AFA2119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1866" y="1063379"/>
            <a:ext cx="3581226" cy="3330312"/>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737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rtl="0">
              <a:spcBef>
                <a:spcPts val="0"/>
              </a:spcBef>
              <a:buNone/>
            </a:pPr>
            <a:r>
              <a:rPr lang="en">
                <a:solidFill>
                  <a:srgbClr val="FFFFFF"/>
                </a:solidFill>
              </a:rPr>
              <a:t>BreadBoard</a:t>
            </a:r>
          </a:p>
        </p:txBody>
      </p:sp>
      <p:pic>
        <p:nvPicPr>
          <p:cNvPr id="152" name="Shape 152"/>
          <p:cNvPicPr preferRelativeResize="0"/>
          <p:nvPr/>
        </p:nvPicPr>
        <p:blipFill>
          <a:blip r:embed="rId4">
            <a:alphaModFix/>
          </a:blip>
          <a:stretch>
            <a:fillRect/>
          </a:stretch>
        </p:blipFill>
        <p:spPr>
          <a:xfrm>
            <a:off x="2240587" y="1158050"/>
            <a:ext cx="4970175" cy="3325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pic>
        <p:nvPicPr>
          <p:cNvPr id="6" name="Picture 5" descr="A circuit board&#10;&#10;Description generated with very high confidence">
            <a:extLst>
              <a:ext uri="{FF2B5EF4-FFF2-40B4-BE49-F238E27FC236}">
                <a16:creationId xmlns:a16="http://schemas.microsoft.com/office/drawing/2014/main" id="{53EAA5C1-1B55-42E9-A9E7-D84DBF180737}"/>
              </a:ext>
            </a:extLst>
          </p:cNvPr>
          <p:cNvPicPr>
            <a:picLocks noChangeAspect="1"/>
          </p:cNvPicPr>
          <p:nvPr/>
        </p:nvPicPr>
        <p:blipFill>
          <a:blip r:embed="rId4"/>
          <a:stretch>
            <a:fillRect/>
          </a:stretch>
        </p:blipFill>
        <p:spPr>
          <a:xfrm>
            <a:off x="572172" y="161365"/>
            <a:ext cx="8435602" cy="48093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57200" y="205979"/>
            <a:ext cx="8229600" cy="857400"/>
          </a:xfrm>
          <a:prstGeom prst="rect">
            <a:avLst/>
          </a:prstGeom>
        </p:spPr>
        <p:txBody>
          <a:bodyPr wrap="square" lIns="91425" tIns="91425" rIns="91425" bIns="91425" anchor="ctr" anchorCtr="0">
            <a:noAutofit/>
          </a:bodyPr>
          <a:lstStyle/>
          <a:p>
            <a:pPr lvl="0" rtl="0">
              <a:spcBef>
                <a:spcPts val="0"/>
              </a:spcBef>
              <a:buNone/>
            </a:pPr>
            <a:r>
              <a:rPr lang="en-US" dirty="0">
                <a:solidFill>
                  <a:srgbClr val="FFFFFF"/>
                </a:solidFill>
              </a:rPr>
              <a:t>Software</a:t>
            </a:r>
            <a:endParaRPr lang="en" dirty="0">
              <a:solidFill>
                <a:srgbClr val="FFFFFF"/>
              </a:solidFill>
            </a:endParaRPr>
          </a:p>
        </p:txBody>
      </p:sp>
      <p:sp>
        <p:nvSpPr>
          <p:cNvPr id="3" name="TextBox 2">
            <a:extLst>
              <a:ext uri="{FF2B5EF4-FFF2-40B4-BE49-F238E27FC236}">
                <a16:creationId xmlns:a16="http://schemas.microsoft.com/office/drawing/2014/main" id="{1550C96C-A934-4759-8946-0441470C75E6}"/>
              </a:ext>
            </a:extLst>
          </p:cNvPr>
          <p:cNvSpPr txBox="1"/>
          <p:nvPr/>
        </p:nvSpPr>
        <p:spPr>
          <a:xfrm>
            <a:off x="1243263" y="1211180"/>
            <a:ext cx="5855369"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Download the Arduino IDE (</a:t>
            </a:r>
            <a:r>
              <a:rPr lang="en-US" sz="1600" dirty="0">
                <a:solidFill>
                  <a:schemeClr val="bg1"/>
                </a:solidFill>
                <a:hlinkClick r:id="rId4"/>
              </a:rPr>
              <a:t>https://www.arduino.cc/en/Main/Donate</a:t>
            </a:r>
            <a:r>
              <a:rPr lang="en-US" sz="1600" dirty="0">
                <a:solidFill>
                  <a:schemeClr val="bg1"/>
                </a:solidFill>
              </a:rPr>
              <a:t>)</a:t>
            </a:r>
          </a:p>
          <a:p>
            <a:pPr marL="285750" indent="-285750">
              <a:buFont typeface="Arial" panose="020B0604020202020204" pitchFamily="34" charset="0"/>
              <a:buChar char="•"/>
            </a:pPr>
            <a:r>
              <a:rPr lang="en-US" sz="1600" dirty="0">
                <a:solidFill>
                  <a:schemeClr val="bg1"/>
                </a:solidFill>
              </a:rPr>
              <a:t>If needed, download the Visual Studio 2015 IDE (</a:t>
            </a:r>
            <a:r>
              <a:rPr lang="en-US" sz="1600" dirty="0">
                <a:solidFill>
                  <a:schemeClr val="bg1"/>
                </a:solidFill>
                <a:hlinkClick r:id="rId5"/>
              </a:rPr>
              <a:t>https://www.visualstudio.com/vs/older-downloads/</a:t>
            </a:r>
            <a:r>
              <a:rPr lang="en-US" sz="1600" dirty="0">
                <a:solidFill>
                  <a:schemeClr val="bg1"/>
                </a:solidFill>
              </a:rPr>
              <a:t>)</a:t>
            </a:r>
          </a:p>
          <a:p>
            <a:pPr marL="285750" indent="-285750">
              <a:buFont typeface="Arial" panose="020B0604020202020204" pitchFamily="34" charset="0"/>
              <a:buChar char="•"/>
            </a:pPr>
            <a:r>
              <a:rPr lang="en-US" sz="1600" dirty="0">
                <a:solidFill>
                  <a:schemeClr val="bg1"/>
                </a:solidFill>
              </a:rPr>
              <a:t>Download the </a:t>
            </a:r>
            <a:r>
              <a:rPr lang="en-US" sz="1600" dirty="0" err="1">
                <a:solidFill>
                  <a:schemeClr val="bg1"/>
                </a:solidFill>
              </a:rPr>
              <a:t>opencv</a:t>
            </a:r>
            <a:r>
              <a:rPr lang="en-US" sz="1600" dirty="0">
                <a:solidFill>
                  <a:schemeClr val="bg1"/>
                </a:solidFill>
              </a:rPr>
              <a:t> (</a:t>
            </a:r>
            <a:r>
              <a:rPr lang="en-US" sz="1600" dirty="0">
                <a:solidFill>
                  <a:schemeClr val="bg1"/>
                </a:solidFill>
                <a:hlinkClick r:id="rId6"/>
              </a:rPr>
              <a:t>https://sourceforge.net/projects/opencvlibrary/files/opencv-win/3.1.0/</a:t>
            </a:r>
            <a:r>
              <a:rPr lang="en-US" sz="1600" dirty="0">
                <a:solidFill>
                  <a:schemeClr val="bg1"/>
                </a:solidFill>
              </a:rPr>
              <a:t>)</a:t>
            </a:r>
          </a:p>
          <a:p>
            <a:pPr marL="285750" indent="-285750">
              <a:buFont typeface="Arial" panose="020B0604020202020204" pitchFamily="34" charset="0"/>
              <a:buChar char="•"/>
            </a:pPr>
            <a:r>
              <a:rPr lang="en-US" sz="1600" dirty="0">
                <a:solidFill>
                  <a:schemeClr val="bg1"/>
                </a:solidFill>
              </a:rPr>
              <a:t>Use this </a:t>
            </a:r>
            <a:r>
              <a:rPr lang="en-US" sz="1600" dirty="0" err="1">
                <a:solidFill>
                  <a:schemeClr val="bg1"/>
                </a:solidFill>
              </a:rPr>
              <a:t>github</a:t>
            </a:r>
            <a:r>
              <a:rPr lang="en-US" sz="1600" dirty="0">
                <a:solidFill>
                  <a:schemeClr val="bg1"/>
                </a:solidFill>
              </a:rPr>
              <a:t> link to access all necessary codes and schematics (</a:t>
            </a:r>
            <a:r>
              <a:rPr lang="en-US" sz="1600" dirty="0">
                <a:solidFill>
                  <a:schemeClr val="bg1"/>
                </a:solidFill>
                <a:hlinkClick r:id="rId7"/>
              </a:rPr>
              <a:t>https://github.com/TheAssembly/Gestures_RC</a:t>
            </a:r>
            <a:r>
              <a:rPr lang="en-US" sz="1600" dirty="0">
                <a:solidFill>
                  <a:schemeClr val="bg1"/>
                </a:solidFill>
              </a:rPr>
              <a:t>)</a:t>
            </a:r>
          </a:p>
          <a:p>
            <a:pPr marL="285750" indent="-285750">
              <a:buFont typeface="Arial" panose="020B0604020202020204" pitchFamily="34" charset="0"/>
              <a:buChar char="•"/>
            </a:pPr>
            <a:endParaRPr lang="en-US" sz="1600" dirty="0">
              <a:solidFill>
                <a:schemeClr val="bg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1439</TotalTime>
  <Words>853</Words>
  <Application>Microsoft Office PowerPoint</Application>
  <PresentationFormat>On-screen Show (16:9)</PresentationFormat>
  <Paragraphs>62</Paragraphs>
  <Slides>14</Slides>
  <Notes>14</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14</vt:i4>
      </vt:variant>
    </vt:vector>
  </HeadingPairs>
  <TitlesOfParts>
    <vt:vector size="18" baseType="lpstr">
      <vt:lpstr>Arial</vt:lpstr>
      <vt:lpstr>Calibri</vt:lpstr>
      <vt:lpstr>Simple Light</vt:lpstr>
      <vt:lpstr>Office Theme</vt:lpstr>
      <vt:lpstr>Gesture control RC robot</vt:lpstr>
      <vt:lpstr>Why make it?</vt:lpstr>
      <vt:lpstr>Arduino NANO</vt:lpstr>
      <vt:lpstr>HC062 (Bluetooth module)</vt:lpstr>
      <vt:lpstr>L298N (motor drive)</vt:lpstr>
      <vt:lpstr>Geared DC motor</vt:lpstr>
      <vt:lpstr>BreadBoard</vt:lpstr>
      <vt:lpstr>PowerPoint Presentation</vt:lpstr>
      <vt:lpstr>Software</vt:lpstr>
      <vt:lpstr>Configuration steps</vt:lpstr>
      <vt:lpstr>Visual studio libraries settings</vt:lpstr>
      <vt:lpstr>OpenCV libraries settings</vt:lpstr>
      <vt:lpstr>Setting up the Bluetooth connection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 Balancing robot</dc:title>
  <dc:creator>mohamed suhail</dc:creator>
  <cp:lastModifiedBy>rahul korani</cp:lastModifiedBy>
  <cp:revision>37</cp:revision>
  <dcterms:modified xsi:type="dcterms:W3CDTF">2017-11-04T05:39:03Z</dcterms:modified>
</cp:coreProperties>
</file>